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"/>
  </p:notesMasterIdLst>
  <p:sldIdLst>
    <p:sldId id="260" r:id="rId3"/>
    <p:sldId id="262" r:id="rId4"/>
    <p:sldId id="788" r:id="rId5"/>
    <p:sldId id="786" r:id="rId6"/>
    <p:sldId id="787" r:id="rId7"/>
    <p:sldId id="779" r:id="rId8"/>
    <p:sldId id="778" r:id="rId9"/>
    <p:sldId id="789" r:id="rId10"/>
    <p:sldId id="781" r:id="rId11"/>
    <p:sldId id="782" r:id="rId12"/>
    <p:sldId id="780" r:id="rId13"/>
    <p:sldId id="783" r:id="rId14"/>
    <p:sldId id="785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7716" autoAdjust="0"/>
  </p:normalViewPr>
  <p:slideViewPr>
    <p:cSldViewPr snapToGrid="0">
      <p:cViewPr varScale="1">
        <p:scale>
          <a:sx n="119" d="100"/>
          <a:sy n="119" d="100"/>
        </p:scale>
        <p:origin x="2150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Sheet1!$B$41</c:f>
              <c:strCache>
                <c:ptCount val="1"/>
                <c:pt idx="0">
                  <c:v>Coreset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Sheet1!$A$42:$A$51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Sheet1!$B$42:$B$51</c:f>
              <c:numCache>
                <c:formatCode>General</c:formatCode>
                <c:ptCount val="10"/>
                <c:pt idx="0">
                  <c:v>70.38</c:v>
                </c:pt>
                <c:pt idx="1">
                  <c:v>75.31</c:v>
                </c:pt>
                <c:pt idx="2">
                  <c:v>76.900000000000006</c:v>
                </c:pt>
                <c:pt idx="3">
                  <c:v>81.02</c:v>
                </c:pt>
                <c:pt idx="4">
                  <c:v>69.8</c:v>
                </c:pt>
                <c:pt idx="5">
                  <c:v>77.209999999999994</c:v>
                </c:pt>
                <c:pt idx="6">
                  <c:v>78.73</c:v>
                </c:pt>
                <c:pt idx="7">
                  <c:v>84.01</c:v>
                </c:pt>
                <c:pt idx="8">
                  <c:v>80.400000000000006</c:v>
                </c:pt>
                <c:pt idx="9">
                  <c:v>83.07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1F-4E74-8675-EF9592D95B50}"/>
            </c:ext>
          </c:extLst>
        </c:ser>
        <c:ser>
          <c:idx val="1"/>
          <c:order val="1"/>
          <c:tx>
            <c:strRef>
              <c:f>Sheet1!$C$41</c:f>
              <c:strCache>
                <c:ptCount val="1"/>
                <c:pt idx="0">
                  <c:v>LC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Sheet1!$A$42:$A$51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Sheet1!$C$42:$C$51</c:f>
              <c:numCache>
                <c:formatCode>General</c:formatCode>
                <c:ptCount val="10"/>
                <c:pt idx="0">
                  <c:v>70.38</c:v>
                </c:pt>
                <c:pt idx="1">
                  <c:v>75.22</c:v>
                </c:pt>
                <c:pt idx="2">
                  <c:v>82.98</c:v>
                </c:pt>
                <c:pt idx="3">
                  <c:v>82.98</c:v>
                </c:pt>
                <c:pt idx="4">
                  <c:v>73.38</c:v>
                </c:pt>
                <c:pt idx="5">
                  <c:v>85.63</c:v>
                </c:pt>
                <c:pt idx="6">
                  <c:v>88.84</c:v>
                </c:pt>
                <c:pt idx="7">
                  <c:v>74.66</c:v>
                </c:pt>
                <c:pt idx="8">
                  <c:v>87.87</c:v>
                </c:pt>
                <c:pt idx="9">
                  <c:v>88.92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1F-4E74-8675-EF9592D95B50}"/>
            </c:ext>
          </c:extLst>
        </c:ser>
        <c:ser>
          <c:idx val="2"/>
          <c:order val="2"/>
          <c:tx>
            <c:strRef>
              <c:f>Sheet1!$D$41</c:f>
              <c:strCache>
                <c:ptCount val="1"/>
                <c:pt idx="0">
                  <c:v>MC Dropout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Sheet1!$A$42:$A$51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Sheet1!$D$42:$D$51</c:f>
              <c:numCache>
                <c:formatCode>General</c:formatCode>
                <c:ptCount val="10"/>
                <c:pt idx="0">
                  <c:v>70.38</c:v>
                </c:pt>
                <c:pt idx="1">
                  <c:v>74.5</c:v>
                </c:pt>
                <c:pt idx="2">
                  <c:v>86.82</c:v>
                </c:pt>
                <c:pt idx="3">
                  <c:v>80.349999999999994</c:v>
                </c:pt>
                <c:pt idx="4">
                  <c:v>35.31</c:v>
                </c:pt>
                <c:pt idx="5">
                  <c:v>81.86</c:v>
                </c:pt>
                <c:pt idx="6">
                  <c:v>89.14</c:v>
                </c:pt>
                <c:pt idx="7">
                  <c:v>90.28</c:v>
                </c:pt>
                <c:pt idx="8">
                  <c:v>82.41</c:v>
                </c:pt>
                <c:pt idx="9">
                  <c:v>88.34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1F-4E74-8675-EF9592D95B50}"/>
            </c:ext>
          </c:extLst>
        </c:ser>
        <c:ser>
          <c:idx val="3"/>
          <c:order val="3"/>
          <c:tx>
            <c:strRef>
              <c:f>Sheet1!$E$41</c:f>
              <c:strCache>
                <c:ptCount val="1"/>
                <c:pt idx="0">
                  <c:v>learning loss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Sheet1!$A$42:$A$51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Sheet1!$E$42:$E$51</c:f>
              <c:numCache>
                <c:formatCode>General</c:formatCode>
                <c:ptCount val="10"/>
                <c:pt idx="0">
                  <c:v>60.45</c:v>
                </c:pt>
                <c:pt idx="1">
                  <c:v>64.83</c:v>
                </c:pt>
                <c:pt idx="2">
                  <c:v>67.59</c:v>
                </c:pt>
                <c:pt idx="3">
                  <c:v>75.5</c:v>
                </c:pt>
                <c:pt idx="4">
                  <c:v>59.87</c:v>
                </c:pt>
                <c:pt idx="5">
                  <c:v>71.8</c:v>
                </c:pt>
                <c:pt idx="6">
                  <c:v>74.36</c:v>
                </c:pt>
                <c:pt idx="7">
                  <c:v>77.599999999999994</c:v>
                </c:pt>
                <c:pt idx="8">
                  <c:v>74.989999999999995</c:v>
                </c:pt>
                <c:pt idx="9">
                  <c:v>78.05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91F-4E74-8675-EF9592D95B50}"/>
            </c:ext>
          </c:extLst>
        </c:ser>
        <c:ser>
          <c:idx val="4"/>
          <c:order val="4"/>
          <c:tx>
            <c:strRef>
              <c:f>Sheet1!$F$41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Sheet1!$A$42:$A$51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Sheet1!$F$42:$F$51</c:f>
              <c:numCache>
                <c:formatCode>General</c:formatCode>
                <c:ptCount val="10"/>
                <c:pt idx="0">
                  <c:v>70.959999999999994</c:v>
                </c:pt>
                <c:pt idx="1">
                  <c:v>77.040000000000006</c:v>
                </c:pt>
                <c:pt idx="2">
                  <c:v>79.12</c:v>
                </c:pt>
                <c:pt idx="3">
                  <c:v>84.82</c:v>
                </c:pt>
                <c:pt idx="4">
                  <c:v>69.180000000000007</c:v>
                </c:pt>
                <c:pt idx="5">
                  <c:v>88.69</c:v>
                </c:pt>
                <c:pt idx="6">
                  <c:v>82.24</c:v>
                </c:pt>
                <c:pt idx="7">
                  <c:v>85.16</c:v>
                </c:pt>
                <c:pt idx="8">
                  <c:v>83.58</c:v>
                </c:pt>
                <c:pt idx="9">
                  <c:v>88.67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91F-4E74-8675-EF9592D95B50}"/>
            </c:ext>
          </c:extLst>
        </c:ser>
        <c:ser>
          <c:idx val="5"/>
          <c:order val="5"/>
          <c:tx>
            <c:strRef>
              <c:f>Sheet1!$G$41</c:f>
              <c:strCache>
                <c:ptCount val="1"/>
                <c:pt idx="0">
                  <c:v>ours(1)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Sheet1!$A$42:$A$51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Sheet1!$G$42:$G$51</c:f>
              <c:numCache>
                <c:formatCode>General</c:formatCode>
                <c:ptCount val="10"/>
                <c:pt idx="0">
                  <c:v>69.42</c:v>
                </c:pt>
                <c:pt idx="1">
                  <c:v>83.74</c:v>
                </c:pt>
                <c:pt idx="2">
                  <c:v>87.15</c:v>
                </c:pt>
                <c:pt idx="3">
                  <c:v>87.65</c:v>
                </c:pt>
                <c:pt idx="4">
                  <c:v>88.05</c:v>
                </c:pt>
                <c:pt idx="5">
                  <c:v>89.7</c:v>
                </c:pt>
                <c:pt idx="6">
                  <c:v>90.13</c:v>
                </c:pt>
                <c:pt idx="7">
                  <c:v>88.18</c:v>
                </c:pt>
                <c:pt idx="8">
                  <c:v>88.64</c:v>
                </c:pt>
                <c:pt idx="9">
                  <c:v>89.86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91F-4E74-8675-EF9592D95B50}"/>
            </c:ext>
          </c:extLst>
        </c:ser>
        <c:ser>
          <c:idx val="6"/>
          <c:order val="6"/>
          <c:tx>
            <c:strRef>
              <c:f>Sheet1!$H$41</c:f>
              <c:strCache>
                <c:ptCount val="1"/>
                <c:pt idx="0">
                  <c:v>ours(2)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Sheet1!$A$42:$A$51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Sheet1!$H$42:$H$51</c:f>
              <c:numCache>
                <c:formatCode>General</c:formatCode>
                <c:ptCount val="10"/>
                <c:pt idx="0">
                  <c:v>69.2</c:v>
                </c:pt>
                <c:pt idx="1">
                  <c:v>80.5</c:v>
                </c:pt>
                <c:pt idx="2">
                  <c:v>81.2</c:v>
                </c:pt>
                <c:pt idx="3">
                  <c:v>88.06</c:v>
                </c:pt>
                <c:pt idx="4">
                  <c:v>88.21</c:v>
                </c:pt>
                <c:pt idx="5">
                  <c:v>88.76</c:v>
                </c:pt>
                <c:pt idx="6">
                  <c:v>88.65</c:v>
                </c:pt>
                <c:pt idx="7">
                  <c:v>88.92</c:v>
                </c:pt>
                <c:pt idx="8">
                  <c:v>90.15</c:v>
                </c:pt>
                <c:pt idx="9">
                  <c:v>89.45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91F-4E74-8675-EF9592D95B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7027935"/>
        <c:axId val="747018783"/>
      </c:lineChart>
      <c:catAx>
        <c:axId val="747027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018783"/>
        <c:crosses val="autoZero"/>
        <c:auto val="1"/>
        <c:lblAlgn val="ctr"/>
        <c:lblOffset val="100"/>
        <c:noMultiLvlLbl val="0"/>
      </c:catAx>
      <c:valAx>
        <c:axId val="747018783"/>
        <c:scaling>
          <c:orientation val="minMax"/>
          <c:min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027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494833380918396E-2"/>
          <c:y val="3.5229168642055504E-2"/>
          <c:w val="0.9044480451790593"/>
          <c:h val="0.70832366653687939"/>
        </c:manualLayout>
      </c:layout>
      <c:lineChart>
        <c:grouping val="standard"/>
        <c:varyColors val="0"/>
        <c:ser>
          <c:idx val="0"/>
          <c:order val="0"/>
          <c:tx>
            <c:strRef>
              <c:f>Sheet1!$F$41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val>
            <c:numRef>
              <c:f>Sheet1!$F$42:$F$51</c:f>
              <c:numCache>
                <c:formatCode>General</c:formatCode>
                <c:ptCount val="10"/>
                <c:pt idx="0">
                  <c:v>70.959999999999994</c:v>
                </c:pt>
                <c:pt idx="1">
                  <c:v>77.040000000000006</c:v>
                </c:pt>
                <c:pt idx="2">
                  <c:v>79.12</c:v>
                </c:pt>
                <c:pt idx="3">
                  <c:v>84.82</c:v>
                </c:pt>
                <c:pt idx="4">
                  <c:v>69.180000000000007</c:v>
                </c:pt>
                <c:pt idx="5">
                  <c:v>88.69</c:v>
                </c:pt>
                <c:pt idx="6">
                  <c:v>82.24</c:v>
                </c:pt>
                <c:pt idx="7">
                  <c:v>85.16</c:v>
                </c:pt>
                <c:pt idx="8">
                  <c:v>83.58</c:v>
                </c:pt>
                <c:pt idx="9">
                  <c:v>88.67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78-4E80-A189-569EF6372D1D}"/>
            </c:ext>
          </c:extLst>
        </c:ser>
        <c:ser>
          <c:idx val="1"/>
          <c:order val="1"/>
          <c:tx>
            <c:strRef>
              <c:f>Sheet1!$G$41</c:f>
              <c:strCache>
                <c:ptCount val="1"/>
                <c:pt idx="0">
                  <c:v>ours(1)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val>
            <c:numRef>
              <c:f>Sheet1!$G$42:$G$51</c:f>
              <c:numCache>
                <c:formatCode>General</c:formatCode>
                <c:ptCount val="10"/>
                <c:pt idx="0">
                  <c:v>69.42</c:v>
                </c:pt>
                <c:pt idx="1">
                  <c:v>83.74</c:v>
                </c:pt>
                <c:pt idx="2">
                  <c:v>87.15</c:v>
                </c:pt>
                <c:pt idx="3">
                  <c:v>87.65</c:v>
                </c:pt>
                <c:pt idx="4">
                  <c:v>88.05</c:v>
                </c:pt>
                <c:pt idx="5">
                  <c:v>89.7</c:v>
                </c:pt>
                <c:pt idx="6">
                  <c:v>90.13</c:v>
                </c:pt>
                <c:pt idx="7">
                  <c:v>88.18</c:v>
                </c:pt>
                <c:pt idx="8">
                  <c:v>88.64</c:v>
                </c:pt>
                <c:pt idx="9">
                  <c:v>89.86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78-4E80-A189-569EF6372D1D}"/>
            </c:ext>
          </c:extLst>
        </c:ser>
        <c:ser>
          <c:idx val="2"/>
          <c:order val="2"/>
          <c:tx>
            <c:strRef>
              <c:f>Sheet1!$H$41</c:f>
              <c:strCache>
                <c:ptCount val="1"/>
                <c:pt idx="0">
                  <c:v>ours(2)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val>
            <c:numRef>
              <c:f>Sheet1!$H$42:$H$51</c:f>
              <c:numCache>
                <c:formatCode>General</c:formatCode>
                <c:ptCount val="10"/>
                <c:pt idx="0">
                  <c:v>69.2</c:v>
                </c:pt>
                <c:pt idx="1">
                  <c:v>80.5</c:v>
                </c:pt>
                <c:pt idx="2">
                  <c:v>81.2</c:v>
                </c:pt>
                <c:pt idx="3">
                  <c:v>88.06</c:v>
                </c:pt>
                <c:pt idx="4">
                  <c:v>88.21</c:v>
                </c:pt>
                <c:pt idx="5">
                  <c:v>88.76</c:v>
                </c:pt>
                <c:pt idx="6">
                  <c:v>88.65</c:v>
                </c:pt>
                <c:pt idx="7">
                  <c:v>88.92</c:v>
                </c:pt>
                <c:pt idx="8">
                  <c:v>90.15</c:v>
                </c:pt>
                <c:pt idx="9">
                  <c:v>89.45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78-4E80-A189-569EF6372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0442079"/>
        <c:axId val="670443743"/>
      </c:lineChart>
      <c:catAx>
        <c:axId val="67044207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0443743"/>
        <c:crosses val="autoZero"/>
        <c:auto val="1"/>
        <c:lblAlgn val="ctr"/>
        <c:lblOffset val="100"/>
        <c:noMultiLvlLbl val="0"/>
      </c:catAx>
      <c:valAx>
        <c:axId val="670443743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044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719508319712247"/>
          <c:y val="0.86909123371186814"/>
          <c:w val="0.51096052189662378"/>
          <c:h val="5.40451256145560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resnet(LC)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Sheet1!$E$3:$E$12</c:f>
              <c:numCache>
                <c:formatCode>General</c:formatCode>
                <c:ptCount val="10"/>
                <c:pt idx="0">
                  <c:v>0</c:v>
                </c:pt>
                <c:pt idx="1">
                  <c:v>141</c:v>
                </c:pt>
                <c:pt idx="2">
                  <c:v>53</c:v>
                </c:pt>
                <c:pt idx="3">
                  <c:v>120</c:v>
                </c:pt>
                <c:pt idx="4">
                  <c:v>32</c:v>
                </c:pt>
                <c:pt idx="5">
                  <c:v>115</c:v>
                </c:pt>
                <c:pt idx="6">
                  <c:v>527</c:v>
                </c:pt>
                <c:pt idx="7">
                  <c:v>40</c:v>
                </c:pt>
                <c:pt idx="8">
                  <c:v>630</c:v>
                </c:pt>
                <c:pt idx="9">
                  <c:v>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A4-4FDE-B8FD-3D2A5DCD200B}"/>
            </c:ext>
          </c:extLst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VGG(LC)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Sheet1!$F$3:$F$12</c:f>
              <c:numCache>
                <c:formatCode>General</c:formatCode>
                <c:ptCount val="10"/>
                <c:pt idx="0">
                  <c:v>0</c:v>
                </c:pt>
                <c:pt idx="1">
                  <c:v>160</c:v>
                </c:pt>
                <c:pt idx="2">
                  <c:v>189</c:v>
                </c:pt>
                <c:pt idx="3">
                  <c:v>167</c:v>
                </c:pt>
                <c:pt idx="4">
                  <c:v>58</c:v>
                </c:pt>
                <c:pt idx="5">
                  <c:v>80</c:v>
                </c:pt>
                <c:pt idx="6">
                  <c:v>52</c:v>
                </c:pt>
                <c:pt idx="7">
                  <c:v>813</c:v>
                </c:pt>
                <c:pt idx="8">
                  <c:v>359</c:v>
                </c:pt>
                <c:pt idx="9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A4-4FDE-B8FD-3D2A5DCD200B}"/>
            </c:ext>
          </c:extLst>
        </c:ser>
        <c:ser>
          <c:idx val="2"/>
          <c:order val="2"/>
          <c:tx>
            <c:strRef>
              <c:f>Sheet1!$G$2</c:f>
              <c:strCache>
                <c:ptCount val="1"/>
                <c:pt idx="0">
                  <c:v>VGG(MC)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val>
            <c:numRef>
              <c:f>Sheet1!$G$3:$G$12</c:f>
              <c:numCache>
                <c:formatCode>General</c:formatCode>
                <c:ptCount val="10"/>
                <c:pt idx="0">
                  <c:v>0</c:v>
                </c:pt>
                <c:pt idx="1">
                  <c:v>377</c:v>
                </c:pt>
                <c:pt idx="2">
                  <c:v>992</c:v>
                </c:pt>
                <c:pt idx="3">
                  <c:v>847</c:v>
                </c:pt>
                <c:pt idx="4">
                  <c:v>774</c:v>
                </c:pt>
                <c:pt idx="5">
                  <c:v>91</c:v>
                </c:pt>
                <c:pt idx="6">
                  <c:v>668</c:v>
                </c:pt>
                <c:pt idx="7">
                  <c:v>490</c:v>
                </c:pt>
                <c:pt idx="8">
                  <c:v>475</c:v>
                </c:pt>
                <c:pt idx="9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A4-4FDE-B8FD-3D2A5DCD20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6890639"/>
        <c:axId val="826877327"/>
      </c:barChart>
      <c:catAx>
        <c:axId val="82689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6877327"/>
        <c:crosses val="autoZero"/>
        <c:auto val="1"/>
        <c:lblAlgn val="ctr"/>
        <c:lblOffset val="100"/>
        <c:noMultiLvlLbl val="0"/>
      </c:catAx>
      <c:valAx>
        <c:axId val="82687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6890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469816272965873E-2"/>
          <c:y val="5.9607028288130651E-2"/>
          <c:w val="0.87753018372703417"/>
          <c:h val="0.7443664333624963"/>
        </c:manualLayout>
      </c:layout>
      <c:lineChart>
        <c:grouping val="standard"/>
        <c:varyColors val="0"/>
        <c:ser>
          <c:idx val="0"/>
          <c:order val="0"/>
          <c:tx>
            <c:strRef>
              <c:f>Sheet1!$H$2</c:f>
              <c:strCache>
                <c:ptCount val="1"/>
                <c:pt idx="0">
                  <c:v>resnet(LC)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Sheet1!$H$3:$H$12</c:f>
              <c:numCache>
                <c:formatCode>General</c:formatCode>
                <c:ptCount val="10"/>
                <c:pt idx="0">
                  <c:v>0</c:v>
                </c:pt>
                <c:pt idx="1">
                  <c:v>141</c:v>
                </c:pt>
                <c:pt idx="2">
                  <c:v>194</c:v>
                </c:pt>
                <c:pt idx="3">
                  <c:v>314</c:v>
                </c:pt>
                <c:pt idx="4">
                  <c:v>346</c:v>
                </c:pt>
                <c:pt idx="5">
                  <c:v>461</c:v>
                </c:pt>
                <c:pt idx="6">
                  <c:v>988</c:v>
                </c:pt>
                <c:pt idx="7">
                  <c:v>1028</c:v>
                </c:pt>
                <c:pt idx="8">
                  <c:v>1658</c:v>
                </c:pt>
                <c:pt idx="9">
                  <c:v>1949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5F-4709-89E6-ACF8A2F1C3DE}"/>
            </c:ext>
          </c:extLst>
        </c:ser>
        <c:ser>
          <c:idx val="1"/>
          <c:order val="1"/>
          <c:tx>
            <c:strRef>
              <c:f>Sheet1!$I$2</c:f>
              <c:strCache>
                <c:ptCount val="1"/>
                <c:pt idx="0">
                  <c:v>VGG(LC)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Sheet1!$I$3:$I$12</c:f>
              <c:numCache>
                <c:formatCode>General</c:formatCode>
                <c:ptCount val="10"/>
                <c:pt idx="0">
                  <c:v>0</c:v>
                </c:pt>
                <c:pt idx="1">
                  <c:v>160</c:v>
                </c:pt>
                <c:pt idx="2">
                  <c:v>349</c:v>
                </c:pt>
                <c:pt idx="3">
                  <c:v>516</c:v>
                </c:pt>
                <c:pt idx="4">
                  <c:v>574</c:v>
                </c:pt>
                <c:pt idx="5">
                  <c:v>654</c:v>
                </c:pt>
                <c:pt idx="6">
                  <c:v>706</c:v>
                </c:pt>
                <c:pt idx="7">
                  <c:v>1519</c:v>
                </c:pt>
                <c:pt idx="8">
                  <c:v>1878</c:v>
                </c:pt>
                <c:pt idx="9">
                  <c:v>1948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5F-4709-89E6-ACF8A2F1C3DE}"/>
            </c:ext>
          </c:extLst>
        </c:ser>
        <c:ser>
          <c:idx val="2"/>
          <c:order val="2"/>
          <c:tx>
            <c:strRef>
              <c:f>Sheet1!$J$2</c:f>
              <c:strCache>
                <c:ptCount val="1"/>
                <c:pt idx="0">
                  <c:v>VGG(MC)</c:v>
                </c:pt>
              </c:strCache>
            </c:strRef>
          </c:tx>
          <c:spPr>
            <a:ln w="22225" cap="rnd">
              <a:solidFill>
                <a:srgbClr val="FFC000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rgbClr val="FFC000"/>
              </a:solidFill>
              <a:ln w="9525">
                <a:solidFill>
                  <a:srgbClr val="FFC000"/>
                </a:solidFill>
                <a:round/>
              </a:ln>
              <a:effectLst/>
            </c:spPr>
          </c:marker>
          <c:val>
            <c:numRef>
              <c:f>Sheet1!$J$3:$J$12</c:f>
              <c:numCache>
                <c:formatCode>General</c:formatCode>
                <c:ptCount val="10"/>
                <c:pt idx="0">
                  <c:v>0</c:v>
                </c:pt>
                <c:pt idx="1">
                  <c:v>377</c:v>
                </c:pt>
                <c:pt idx="2">
                  <c:v>1369</c:v>
                </c:pt>
                <c:pt idx="3">
                  <c:v>2216</c:v>
                </c:pt>
                <c:pt idx="4">
                  <c:v>2990</c:v>
                </c:pt>
                <c:pt idx="5">
                  <c:v>3081</c:v>
                </c:pt>
                <c:pt idx="6">
                  <c:v>3749</c:v>
                </c:pt>
                <c:pt idx="7">
                  <c:v>4239</c:v>
                </c:pt>
                <c:pt idx="8">
                  <c:v>4714</c:v>
                </c:pt>
                <c:pt idx="9">
                  <c:v>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D5F-4709-89E6-ACF8A2F1C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7012959"/>
        <c:axId val="747013375"/>
      </c:lineChart>
      <c:catAx>
        <c:axId val="7470129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013375"/>
        <c:crosses val="autoZero"/>
        <c:auto val="1"/>
        <c:lblAlgn val="ctr"/>
        <c:lblOffset val="100"/>
        <c:noMultiLvlLbl val="0"/>
      </c:catAx>
      <c:valAx>
        <c:axId val="7470133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01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943285214348206"/>
          <c:y val="0.90740740740740744"/>
          <c:w val="0.58113407699037622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8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9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42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11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5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03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00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4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pn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206" y="524779"/>
            <a:ext cx="478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Issue 2. </a:t>
            </a:r>
            <a:r>
              <a:rPr lang="en-US" altLang="ko-KR" u="sng" dirty="0" err="1" smtClean="0"/>
              <a:t>LossDiff</a:t>
            </a:r>
            <a:r>
              <a:rPr lang="ko-KR" altLang="en-US" u="sng" dirty="0" smtClean="0"/>
              <a:t>의 </a:t>
            </a:r>
            <a:r>
              <a:rPr lang="en-US" altLang="ko-KR" u="sng" dirty="0" smtClean="0"/>
              <a:t>ALL reject</a:t>
            </a:r>
            <a:r>
              <a:rPr lang="ko-KR" altLang="en-US" u="sng" dirty="0" smtClean="0"/>
              <a:t> 현상</a:t>
            </a:r>
            <a:endParaRPr lang="ko-KR" alt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44410" y="960894"/>
            <a:ext cx="8390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LossDiff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동작시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All reject </a:t>
            </a:r>
            <a:r>
              <a:rPr lang="ko-KR" altLang="en-US" sz="1600" dirty="0" smtClean="0"/>
              <a:t>현상</a:t>
            </a:r>
            <a:r>
              <a:rPr lang="en-US" altLang="ko-KR" sz="1600" dirty="0" smtClean="0"/>
              <a:t>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정답 예측에 대한 </a:t>
            </a:r>
            <a:r>
              <a:rPr lang="en-US" altLang="ko-KR" sz="1600" dirty="0" err="1" smtClean="0"/>
              <a:t>avg</a:t>
            </a:r>
            <a:r>
              <a:rPr lang="en-US" altLang="ko-KR" sz="1600" dirty="0" smtClean="0"/>
              <a:t> loss</a:t>
            </a:r>
            <a:r>
              <a:rPr lang="ko-KR" altLang="en-US" sz="1600" dirty="0" smtClean="0"/>
              <a:t>를 수집함 </a:t>
            </a: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Threshold </a:t>
            </a:r>
            <a:r>
              <a:rPr lang="ko-KR" altLang="en-US" sz="1600" dirty="0" smtClean="0"/>
              <a:t>연산 </a:t>
            </a:r>
            <a:r>
              <a:rPr lang="ko-KR" altLang="en-US" sz="1600" dirty="0" err="1" smtClean="0"/>
              <a:t>알고리즘상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‘(collected (loss)/# training data)’ </a:t>
            </a:r>
            <a:r>
              <a:rPr lang="ko-KR" altLang="en-US" sz="1600" dirty="0" smtClean="0"/>
              <a:t>파트에서 </a:t>
            </a:r>
            <a:r>
              <a:rPr lang="en-US" altLang="ko-KR" sz="1600" dirty="0" err="1" smtClean="0"/>
              <a:t>avg</a:t>
            </a:r>
            <a:r>
              <a:rPr lang="en-US" altLang="ko-KR" sz="1600" dirty="0" smtClean="0"/>
              <a:t> loss</a:t>
            </a:r>
            <a:r>
              <a:rPr lang="ko-KR" altLang="en-US" sz="1600" dirty="0" smtClean="0"/>
              <a:t>가 극도로 작아지게 됨 </a:t>
            </a: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(</a:t>
            </a:r>
            <a:r>
              <a:rPr lang="ko-KR" altLang="en-US" sz="1600" dirty="0" smtClean="0"/>
              <a:t>초기 모델은 </a:t>
            </a:r>
            <a:r>
              <a:rPr lang="ko-KR" altLang="en-US" sz="1600" dirty="0" err="1" smtClean="0"/>
              <a:t>정답수가</a:t>
            </a:r>
            <a:r>
              <a:rPr lang="ko-KR" altLang="en-US" sz="1600" dirty="0" smtClean="0"/>
              <a:t> 적다</a:t>
            </a:r>
            <a:r>
              <a:rPr lang="en-US" altLang="ko-KR" sz="1600" dirty="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10" y="2533833"/>
            <a:ext cx="8011155" cy="7365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05061" y="2704011"/>
            <a:ext cx="2050504" cy="566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92157" y="3475078"/>
            <a:ext cx="8390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alpha </a:t>
            </a:r>
            <a:r>
              <a:rPr lang="ko-KR" altLang="en-US" sz="1600" dirty="0"/>
              <a:t>값 기존  </a:t>
            </a:r>
            <a:r>
              <a:rPr lang="en-US" altLang="ko-KR" sz="1600" dirty="0" smtClean="0"/>
              <a:t>‘0.2 </a:t>
            </a:r>
            <a:r>
              <a:rPr lang="en-US" altLang="ko-KR" sz="1600" dirty="0"/>
              <a:t>-&gt; 0.3 -&gt; </a:t>
            </a:r>
            <a:r>
              <a:rPr lang="en-US" altLang="ko-KR" sz="1600" dirty="0" smtClean="0"/>
              <a:t>0.5’ </a:t>
            </a:r>
            <a:r>
              <a:rPr lang="ko-KR" altLang="en-US" sz="1600" dirty="0" smtClean="0"/>
              <a:t>으로 상승 시켜보았으나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특정 </a:t>
            </a:r>
            <a:r>
              <a:rPr lang="en-US" altLang="ko-KR" sz="1600" dirty="0" smtClean="0"/>
              <a:t>iteration</a:t>
            </a:r>
            <a:r>
              <a:rPr lang="ko-KR" altLang="en-US" sz="1600" dirty="0" smtClean="0"/>
              <a:t>에서 </a:t>
            </a:r>
            <a:r>
              <a:rPr lang="en-US" altLang="ko-KR" sz="1600" dirty="0"/>
              <a:t>all </a:t>
            </a:r>
            <a:r>
              <a:rPr lang="en-US" altLang="ko-KR" sz="1600" dirty="0" smtClean="0"/>
              <a:t>reject </a:t>
            </a:r>
            <a:r>
              <a:rPr lang="ko-KR" altLang="en-US" sz="1600" dirty="0" smtClean="0"/>
              <a:t>현상 나옴</a:t>
            </a:r>
            <a:r>
              <a:rPr lang="en-US" altLang="ko-KR" sz="16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</a:t>
            </a:r>
            <a:r>
              <a:rPr lang="en-US" altLang="ko-KR" sz="1600" dirty="0" smtClean="0"/>
              <a:t>alpha 200, 400</a:t>
            </a:r>
            <a:r>
              <a:rPr lang="ko-KR" altLang="en-US" sz="1600" dirty="0" smtClean="0"/>
              <a:t>으로 테스트 중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Alpha 200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: all reject </a:t>
            </a:r>
            <a:r>
              <a:rPr lang="ko-KR" altLang="en-US" sz="1600" dirty="0" smtClean="0"/>
              <a:t>현상은 없어짐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후반 </a:t>
            </a:r>
            <a:r>
              <a:rPr lang="en-US" altLang="ko-KR" sz="1600" dirty="0" smtClean="0"/>
              <a:t>iteration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reject </a:t>
            </a:r>
            <a:r>
              <a:rPr lang="ko-KR" altLang="en-US" sz="1600" dirty="0" smtClean="0"/>
              <a:t>비율이 급격하게 상승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Alpha 400 : </a:t>
            </a:r>
            <a:r>
              <a:rPr lang="ko-KR" altLang="en-US" sz="1600" dirty="0" smtClean="0"/>
              <a:t>테스트 중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55" y="4620506"/>
            <a:ext cx="3977946" cy="200610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오른쪽 화살표 11"/>
          <p:cNvSpPr/>
          <p:nvPr/>
        </p:nvSpPr>
        <p:spPr>
          <a:xfrm>
            <a:off x="3576907" y="6187440"/>
            <a:ext cx="535578" cy="3048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9749" y="5980279"/>
            <a:ext cx="286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 of training data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exponential</a:t>
            </a:r>
            <a:r>
              <a:rPr lang="ko-KR" altLang="en-US" dirty="0" smtClean="0"/>
              <a:t>하게 증가 계획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2641" y="5254226"/>
            <a:ext cx="95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*Stable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72641" y="5241941"/>
            <a:ext cx="881393" cy="381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23317" y="-25798"/>
            <a:ext cx="1934485" cy="3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내부미팅용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78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42080"/>
              </p:ext>
            </p:extLst>
          </p:nvPr>
        </p:nvGraphicFramePr>
        <p:xfrm>
          <a:off x="147665" y="4907431"/>
          <a:ext cx="4896000" cy="18838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49849103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1840424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70604043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67312862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52939384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5015481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1651097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736932952"/>
                    </a:ext>
                  </a:extLst>
                </a:gridCol>
              </a:tblGrid>
              <a:tr h="1569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 err="1">
                          <a:effectLst/>
                          <a:latin typeface="+mn-lt"/>
                        </a:rPr>
                        <a:t>Coreset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MC Dropout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learning loss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ours(1)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ours(2)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047958"/>
                  </a:ext>
                </a:extLst>
              </a:tr>
              <a:tr h="1569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1k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70.38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70.38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70.38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60.45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70.96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69.42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69.2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360146"/>
                  </a:ext>
                </a:extLst>
              </a:tr>
              <a:tr h="1569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2k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75.31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75.22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74.5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64.83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77.04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83.74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80.5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78317"/>
                  </a:ext>
                </a:extLst>
              </a:tr>
              <a:tr h="1569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3k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76.9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82.98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86.82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67.59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79.12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87.15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81.2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43227"/>
                  </a:ext>
                </a:extLst>
              </a:tr>
              <a:tr h="1569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4k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81.02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82.98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80.35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75.5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84.82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87.65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88.06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65822"/>
                  </a:ext>
                </a:extLst>
              </a:tr>
              <a:tr h="1569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5k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69.8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73.38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35.31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59.87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69.18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88.05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88.21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520507"/>
                  </a:ext>
                </a:extLst>
              </a:tr>
              <a:tr h="1569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6k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77.21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85.63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81.86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71.8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88.69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89.7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88.76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824602"/>
                  </a:ext>
                </a:extLst>
              </a:tr>
              <a:tr h="1569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7k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78.73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88.84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89.14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74.36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82.24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90.13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88.65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616152"/>
                  </a:ext>
                </a:extLst>
              </a:tr>
              <a:tr h="1569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8k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84.01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74.66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90.28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77.6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85.16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88.18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88.92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59380"/>
                  </a:ext>
                </a:extLst>
              </a:tr>
              <a:tr h="1569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9k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80.4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87.87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82.41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74.99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83.58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88.64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90.15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843619"/>
                  </a:ext>
                </a:extLst>
              </a:tr>
              <a:tr h="1569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10k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83.07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88.92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88.34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78.05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88.67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89.86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lt"/>
                        </a:rPr>
                        <a:t>89.45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563078"/>
                  </a:ext>
                </a:extLst>
              </a:tr>
              <a:tr h="156991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90.06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+mn-lt"/>
                        </a:rPr>
                        <a:t>90.18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632968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920480"/>
              </p:ext>
            </p:extLst>
          </p:nvPr>
        </p:nvGraphicFramePr>
        <p:xfrm>
          <a:off x="147665" y="661676"/>
          <a:ext cx="3546695" cy="3891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1202380"/>
              </p:ext>
            </p:extLst>
          </p:nvPr>
        </p:nvGraphicFramePr>
        <p:xfrm>
          <a:off x="3811531" y="661675"/>
          <a:ext cx="4647817" cy="3891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246914" y="5225143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Training </a:t>
            </a:r>
            <a:r>
              <a:rPr lang="ko-KR" altLang="en-US" sz="1200" dirty="0" smtClean="0"/>
              <a:t>사이즈에 맞게 변경되는 </a:t>
            </a:r>
            <a:r>
              <a:rPr lang="en-US" altLang="ko-KR" sz="1200" dirty="0" smtClean="0"/>
              <a:t>alpha</a:t>
            </a:r>
            <a:r>
              <a:rPr lang="ko-KR" altLang="en-US" sz="1200" dirty="0" smtClean="0"/>
              <a:t>값 적용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=&gt; alpha * (# of training) </a:t>
            </a:r>
          </a:p>
          <a:p>
            <a:r>
              <a:rPr lang="en-US" altLang="ko-KR" sz="1200" dirty="0" smtClean="0"/>
              <a:t>Alpha = 0.2 </a:t>
            </a:r>
            <a:r>
              <a:rPr lang="ko-KR" altLang="en-US" sz="1200" dirty="0" smtClean="0"/>
              <a:t>일 때 가장 안정적</a:t>
            </a:r>
            <a:endParaRPr lang="en-US" altLang="ko-KR" sz="1200" dirty="0" smtClean="0"/>
          </a:p>
          <a:p>
            <a:r>
              <a:rPr lang="ko-KR" altLang="en-US" sz="1200" dirty="0" smtClean="0"/>
              <a:t>실험 </a:t>
            </a:r>
            <a:r>
              <a:rPr lang="en-US" altLang="ko-KR" sz="1200" dirty="0" smtClean="0"/>
              <a:t>(alpha = 0.2~0.5) </a:t>
            </a:r>
            <a:r>
              <a:rPr lang="ko-KR" altLang="en-US" sz="1200" dirty="0" smtClean="0"/>
              <a:t>진행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7323317" y="-25798"/>
            <a:ext cx="1934485" cy="3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내부미팅용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02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497" y="592753"/>
            <a:ext cx="676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Uncertain</a:t>
            </a:r>
            <a:r>
              <a:rPr lang="ko-KR" altLang="en-US" sz="1400" dirty="0" smtClean="0"/>
              <a:t>을 잘 측정하는 도구 일수록 성능이 저하됨 </a:t>
            </a:r>
            <a:r>
              <a:rPr lang="en-US" altLang="ko-KR" sz="1400" dirty="0" smtClean="0"/>
              <a:t>(Active loss, MC dropout)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Tracking</a:t>
            </a:r>
            <a:r>
              <a:rPr lang="ko-KR" altLang="en-US" sz="1400" dirty="0" smtClean="0"/>
              <a:t>이 가능하도록 </a:t>
            </a:r>
            <a:r>
              <a:rPr lang="en-US" altLang="ko-KR" sz="1400" dirty="0" smtClean="0"/>
              <a:t>noise </a:t>
            </a:r>
            <a:r>
              <a:rPr lang="ko-KR" altLang="en-US" sz="1400" dirty="0" smtClean="0"/>
              <a:t>데이터를 별도로 관리하고 데이터 </a:t>
            </a:r>
            <a:r>
              <a:rPr lang="en-US" altLang="ko-KR" sz="1400" dirty="0" smtClean="0"/>
              <a:t>pool</a:t>
            </a:r>
            <a:r>
              <a:rPr lang="ko-KR" altLang="en-US" sz="1400" dirty="0" smtClean="0"/>
              <a:t>에 추가 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7" y="3956874"/>
            <a:ext cx="827621" cy="827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85" y="3956874"/>
            <a:ext cx="827621" cy="827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41" y="3956709"/>
            <a:ext cx="824325" cy="8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07" y="4822003"/>
            <a:ext cx="818059" cy="818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2" y="5691888"/>
            <a:ext cx="823944" cy="823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24" y="5688027"/>
            <a:ext cx="827621" cy="827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41" y="4822316"/>
            <a:ext cx="824325" cy="8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9" y="4822003"/>
            <a:ext cx="818059" cy="818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45" y="5688027"/>
            <a:ext cx="827621" cy="827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8508" y="2325560"/>
            <a:ext cx="6262673" cy="320628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1796" y="3841399"/>
            <a:ext cx="2706440" cy="2775363"/>
          </a:xfrm>
          <a:prstGeom prst="roundRect">
            <a:avLst>
              <a:gd name="adj" fmla="val 70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오른쪽 화살표 115"/>
          <p:cNvSpPr/>
          <p:nvPr/>
        </p:nvSpPr>
        <p:spPr>
          <a:xfrm>
            <a:off x="2282812" y="3670326"/>
            <a:ext cx="592752" cy="317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561960" y="3558320"/>
            <a:ext cx="1998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5% OOD </a:t>
            </a:r>
            <a:r>
              <a:rPr lang="ko-KR" altLang="en-US" sz="1200" dirty="0" smtClean="0"/>
              <a:t>데이터 추가</a:t>
            </a:r>
            <a:endParaRPr lang="ko-KR" altLang="en-US" sz="1200" dirty="0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27" y="2124442"/>
            <a:ext cx="1720518" cy="14570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0" name="직선 화살표 연결선 119"/>
          <p:cNvCxnSpPr>
            <a:stCxn id="117" idx="2"/>
          </p:cNvCxnSpPr>
          <p:nvPr/>
        </p:nvCxnSpPr>
        <p:spPr>
          <a:xfrm flipH="1" flipV="1">
            <a:off x="1005868" y="2392280"/>
            <a:ext cx="555178" cy="144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6281331" y="1931484"/>
            <a:ext cx="133254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Sample ==Noise;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discard sample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7323317" y="-25798"/>
            <a:ext cx="1934485" cy="3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내부미팅용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989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497" y="592753"/>
            <a:ext cx="676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Uncertain</a:t>
            </a:r>
            <a:r>
              <a:rPr lang="ko-KR" altLang="en-US" sz="1400" dirty="0" smtClean="0"/>
              <a:t>을 잘 측정하는 도구 일수록 성능이 저하됨 </a:t>
            </a:r>
            <a:r>
              <a:rPr lang="en-US" altLang="ko-KR" sz="1400" dirty="0" smtClean="0"/>
              <a:t>(Active loss, MC dropout)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Tracking</a:t>
            </a:r>
            <a:r>
              <a:rPr lang="ko-KR" altLang="en-US" sz="1400" dirty="0" smtClean="0"/>
              <a:t>이 가능하도록 </a:t>
            </a:r>
            <a:r>
              <a:rPr lang="en-US" altLang="ko-KR" sz="1400" dirty="0" smtClean="0"/>
              <a:t>noise </a:t>
            </a:r>
            <a:r>
              <a:rPr lang="ko-KR" altLang="en-US" sz="1400" dirty="0" smtClean="0"/>
              <a:t>데이터를 별도로 관리하고 데이터 </a:t>
            </a:r>
            <a:r>
              <a:rPr lang="en-US" altLang="ko-KR" sz="1400" dirty="0" smtClean="0"/>
              <a:t>pool</a:t>
            </a:r>
            <a:r>
              <a:rPr lang="ko-KR" altLang="en-US" sz="1400" dirty="0" smtClean="0"/>
              <a:t>에 추가 </a:t>
            </a:r>
            <a:endParaRPr lang="ko-KR" altLang="en-US" sz="1400" dirty="0"/>
          </a:p>
        </p:txBody>
      </p:sp>
      <p:graphicFrame>
        <p:nvGraphicFramePr>
          <p:cNvPr id="21" name="차트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6560386"/>
              </p:ext>
            </p:extLst>
          </p:nvPr>
        </p:nvGraphicFramePr>
        <p:xfrm>
          <a:off x="186096" y="3534531"/>
          <a:ext cx="4257245" cy="2708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차트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652087"/>
              </p:ext>
            </p:extLst>
          </p:nvPr>
        </p:nvGraphicFramePr>
        <p:xfrm>
          <a:off x="4491587" y="353453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56288" y="3272920"/>
            <a:ext cx="4806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Iteration</a:t>
            </a:r>
            <a:r>
              <a:rPr lang="ko-KR" altLang="en-US" sz="1100" dirty="0" smtClean="0"/>
              <a:t>에 따른 노이즈 선택 수량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289409" y="3307231"/>
            <a:ext cx="4806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Iteration</a:t>
            </a:r>
            <a:r>
              <a:rPr lang="ko-KR" altLang="en-US" sz="1100" dirty="0" smtClean="0"/>
              <a:t>에 따른 노이즈 선택 수량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누적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57" y="2044853"/>
            <a:ext cx="1034120" cy="1034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27" y="2051148"/>
            <a:ext cx="1034120" cy="1034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87" y="2044853"/>
            <a:ext cx="1034120" cy="1034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504780" y="1641532"/>
            <a:ext cx="314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Selected sample  (</a:t>
            </a:r>
            <a:r>
              <a:rPr lang="en-US" altLang="ko-KR" sz="1200" smtClean="0"/>
              <a:t>MC), oracle label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323317" y="-25798"/>
            <a:ext cx="1934485" cy="3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내부미팅용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96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46243"/>
              </p:ext>
            </p:extLst>
          </p:nvPr>
        </p:nvGraphicFramePr>
        <p:xfrm>
          <a:off x="232814" y="487201"/>
          <a:ext cx="8084090" cy="3184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추천 파트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DB </a:t>
                      </a:r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WSI </a:t>
                      </a:r>
                      <a:r>
                        <a:rPr lang="ko-KR" altLang="en-US" sz="1100" dirty="0" smtClean="0"/>
                        <a:t>분류기 수정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  <a:endParaRPr lang="ko-KR" altLang="en-US" sz="1100" dirty="0" smtClean="0"/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</a:t>
                      </a:r>
                      <a:r>
                        <a:rPr lang="ko-KR" altLang="en-US" sz="1100" dirty="0" smtClean="0"/>
                        <a:t>추천 모듈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11/15~25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generator </a:t>
                      </a:r>
                      <a:r>
                        <a:rPr lang="ko-KR" altLang="en-US" sz="1100" dirty="0" smtClean="0"/>
                        <a:t>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11/24~12/2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추천 파트 모듈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01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12/9 ~ 1216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12/19 ~ 12/23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12/23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4647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123389"/>
              </p:ext>
            </p:extLst>
          </p:nvPr>
        </p:nvGraphicFramePr>
        <p:xfrm>
          <a:off x="463231" y="1721418"/>
          <a:ext cx="7886700" cy="43391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833">
                  <a:extLst>
                    <a:ext uri="{9D8B030D-6E8A-4147-A177-3AD203B41FA5}">
                      <a16:colId xmlns:a16="http://schemas.microsoft.com/office/drawing/2014/main" val="2263016375"/>
                    </a:ext>
                  </a:extLst>
                </a:gridCol>
                <a:gridCol w="1024531">
                  <a:extLst>
                    <a:ext uri="{9D8B030D-6E8A-4147-A177-3AD203B41FA5}">
                      <a16:colId xmlns:a16="http://schemas.microsoft.com/office/drawing/2014/main" val="4179172439"/>
                    </a:ext>
                  </a:extLst>
                </a:gridCol>
                <a:gridCol w="757167">
                  <a:extLst>
                    <a:ext uri="{9D8B030D-6E8A-4147-A177-3AD203B41FA5}">
                      <a16:colId xmlns:a16="http://schemas.microsoft.com/office/drawing/2014/main" val="2836730285"/>
                    </a:ext>
                  </a:extLst>
                </a:gridCol>
                <a:gridCol w="1659522">
                  <a:extLst>
                    <a:ext uri="{9D8B030D-6E8A-4147-A177-3AD203B41FA5}">
                      <a16:colId xmlns:a16="http://schemas.microsoft.com/office/drawing/2014/main" val="332155419"/>
                    </a:ext>
                  </a:extLst>
                </a:gridCol>
                <a:gridCol w="1676506">
                  <a:extLst>
                    <a:ext uri="{9D8B030D-6E8A-4147-A177-3AD203B41FA5}">
                      <a16:colId xmlns:a16="http://schemas.microsoft.com/office/drawing/2014/main" val="1056777246"/>
                    </a:ext>
                  </a:extLst>
                </a:gridCol>
                <a:gridCol w="2416141">
                  <a:extLst>
                    <a:ext uri="{9D8B030D-6E8A-4147-A177-3AD203B41FA5}">
                      <a16:colId xmlns:a16="http://schemas.microsoft.com/office/drawing/2014/main" val="553236503"/>
                    </a:ext>
                  </a:extLst>
                </a:gridCol>
              </a:tblGrid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Attribute 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Description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source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74697026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Bigint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Index of the table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2735751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 of the model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MM.model_key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43226956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TR.barcode == SQ.slide_name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1857156351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Anotomy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Anatomy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TR.slide_type == SQ.anatomy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Colon or stomach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077798857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Location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27333230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Slide_copy_path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-Path to copy the slide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-Location of the copied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Be written after copying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20071921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Scan_date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Timestamp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 date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SQ.date_time_added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19644239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Prediction of the slide 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TR.result_type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898165328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WSI_score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Double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Confidence score of the slide 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SQ.label_p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Range of [0, 1]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38302899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Slide_groundtruth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Ground truth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SQ.slide_level_label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889937410"/>
                  </a:ext>
                </a:extLst>
              </a:tr>
              <a:tr h="8678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Oracle_selection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Int(1)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Variable to</a:t>
                      </a: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 flag </a:t>
                      </a:r>
                      <a:r>
                        <a:rPr lang="en-US" sz="900" dirty="0">
                          <a:effectLst/>
                        </a:rPr>
                        <a:t>if the slide was selected to be retrained</a:t>
                      </a: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 with the default value (0)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0: default</a:t>
                      </a:r>
                      <a:endParaRPr lang="ko-KR" sz="9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1: system recommended</a:t>
                      </a:r>
                      <a:endParaRPr lang="ko-KR" sz="9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2: system recommended and ORACLE agreed</a:t>
                      </a:r>
                      <a:endParaRPr lang="ko-KR" sz="9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3: system recommended but ORACLE ignored</a:t>
                      </a: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51635536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79026" y="6060611"/>
            <a:ext cx="7855110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Values 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model_management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(MM)&gt;,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tb_test_result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(TR)&gt; and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slides_queue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(SQ)&gt;</a:t>
            </a:r>
            <a:endParaRPr lang="ko-KR" altLang="ko-KR" sz="11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4821" y="6309506"/>
            <a:ext cx="7855110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*Flag col </a:t>
            </a:r>
            <a:r>
              <a:rPr lang="ko-KR" altLang="en-U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삭제</a:t>
            </a:r>
            <a:endParaRPr lang="ko-KR" altLang="ko-KR" sz="11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7057" y="1314445"/>
            <a:ext cx="262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Table:  </a:t>
            </a:r>
            <a:r>
              <a:rPr lang="en-US" altLang="ko-KR" b="1" dirty="0" err="1"/>
              <a:t>recommend_slide</a:t>
            </a:r>
            <a:r>
              <a:rPr lang="en-US" altLang="ko-KR" b="1" dirty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6206" y="495030"/>
            <a:ext cx="7714214" cy="70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복구 완료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방화벽 이슈 해결 완료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disconnection 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이슈 대응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(it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팀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254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30581"/>
              </p:ext>
            </p:extLst>
          </p:nvPr>
        </p:nvGraphicFramePr>
        <p:xfrm>
          <a:off x="320091" y="1977258"/>
          <a:ext cx="8414955" cy="4351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685">
                  <a:extLst>
                    <a:ext uri="{9D8B030D-6E8A-4147-A177-3AD203B41FA5}">
                      <a16:colId xmlns:a16="http://schemas.microsoft.com/office/drawing/2014/main" val="3131635765"/>
                    </a:ext>
                  </a:extLst>
                </a:gridCol>
                <a:gridCol w="1125892">
                  <a:extLst>
                    <a:ext uri="{9D8B030D-6E8A-4147-A177-3AD203B41FA5}">
                      <a16:colId xmlns:a16="http://schemas.microsoft.com/office/drawing/2014/main" val="3579546737"/>
                    </a:ext>
                  </a:extLst>
                </a:gridCol>
                <a:gridCol w="807882">
                  <a:extLst>
                    <a:ext uri="{9D8B030D-6E8A-4147-A177-3AD203B41FA5}">
                      <a16:colId xmlns:a16="http://schemas.microsoft.com/office/drawing/2014/main" val="2687576909"/>
                    </a:ext>
                  </a:extLst>
                </a:gridCol>
                <a:gridCol w="1739110">
                  <a:extLst>
                    <a:ext uri="{9D8B030D-6E8A-4147-A177-3AD203B41FA5}">
                      <a16:colId xmlns:a16="http://schemas.microsoft.com/office/drawing/2014/main" val="2492802478"/>
                    </a:ext>
                  </a:extLst>
                </a:gridCol>
                <a:gridCol w="1851349">
                  <a:extLst>
                    <a:ext uri="{9D8B030D-6E8A-4147-A177-3AD203B41FA5}">
                      <a16:colId xmlns:a16="http://schemas.microsoft.com/office/drawing/2014/main" val="1867292143"/>
                    </a:ext>
                  </a:extLst>
                </a:gridCol>
                <a:gridCol w="2568037">
                  <a:extLst>
                    <a:ext uri="{9D8B030D-6E8A-4147-A177-3AD203B41FA5}">
                      <a16:colId xmlns:a16="http://schemas.microsoft.com/office/drawing/2014/main" val="4214605406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Key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Type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Description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source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3544828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Bigint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Index of the table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Automatically generated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18388315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RS.slide_name == AP.slide_name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02296395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Anatomy of the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RS.anatomy == AP.anatomy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Colon or stomach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5076369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1514957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Prediction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AP.patch_label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834499193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Patch_score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Double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Confidence score of the patch 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AP.label_p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Range of [0, 1]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58230472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106115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7134423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107364561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4214599133"/>
                  </a:ext>
                </a:extLst>
              </a:tr>
              <a:tr h="5675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Patch_gen_path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-Path to generate the patch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-Location of the generated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after copying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6226603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Patch_groundtruth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Ground truth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if ORACLE selected it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 or NULL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96092382"/>
                  </a:ext>
                </a:extLst>
              </a:tr>
              <a:tr h="756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Oracle_selection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Int(1)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Variable to flag if the patch was selected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0: default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1: system recommended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2: system recommended and ORACLE agreed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3: system </a:t>
                      </a:r>
                      <a:r>
                        <a:rPr lang="en-US" sz="800" dirty="0" smtClean="0">
                          <a:effectLst/>
                        </a:rPr>
                        <a:t>recommended </a:t>
                      </a:r>
                      <a:r>
                        <a:rPr lang="en-US" sz="800" dirty="0">
                          <a:effectLst/>
                        </a:rPr>
                        <a:t>but ORACLE ignored</a:t>
                      </a:r>
                      <a:endParaRPr lang="ko-KR" sz="8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189713972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36641" y="6399781"/>
            <a:ext cx="65777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>
                <a:latin typeface="Calibri" panose="020F0502020204030204" pitchFamily="34" charset="0"/>
              </a:rPr>
              <a:t>*</a:t>
            </a:r>
            <a:r>
              <a:rPr lang="en-US" altLang="ko-KR" sz="1100" dirty="0" smtClean="0">
                <a:latin typeface="Calibri" panose="020F0502020204030204" pitchFamily="34" charset="0"/>
              </a:rPr>
              <a:t>Values </a:t>
            </a:r>
            <a:r>
              <a:rPr lang="en-US" altLang="ko-KR" sz="1100" dirty="0">
                <a:latin typeface="Calibri" panose="020F0502020204030204" pitchFamily="34" charset="0"/>
              </a:rPr>
              <a:t>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</a:rPr>
              <a:t>recommend_slide</a:t>
            </a:r>
            <a:r>
              <a:rPr lang="en-US" altLang="ko-KR" sz="1100" dirty="0">
                <a:latin typeface="Calibri" panose="020F0502020204030204" pitchFamily="34" charset="0"/>
              </a:rPr>
              <a:t> (RS)&gt; and &lt;</a:t>
            </a:r>
            <a:r>
              <a:rPr lang="en-US" altLang="ko-KR" sz="1100" dirty="0" err="1">
                <a:latin typeface="Calibri" panose="020F0502020204030204" pitchFamily="34" charset="0"/>
              </a:rPr>
              <a:t>ai_predictions</a:t>
            </a:r>
            <a:r>
              <a:rPr lang="en-US" altLang="ko-KR" sz="1100" dirty="0">
                <a:latin typeface="Calibri" panose="020F0502020204030204" pitchFamily="34" charset="0"/>
              </a:rPr>
              <a:t> (AP)&gt;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246206" y="1466845"/>
            <a:ext cx="271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Table:  </a:t>
            </a:r>
            <a:r>
              <a:rPr lang="en-US" altLang="ko-KR" b="1" dirty="0" err="1" smtClean="0">
                <a:latin typeface="Calibri" panose="020F0502020204030204" pitchFamily="34" charset="0"/>
              </a:rPr>
              <a:t>recommend_patch</a:t>
            </a:r>
            <a:r>
              <a:rPr lang="en-US" altLang="ko-KR" b="1" dirty="0" smtClean="0">
                <a:latin typeface="Calibri" panose="020F0502020204030204" pitchFamily="34" charset="0"/>
              </a:rPr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8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generator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(PGM)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b="5920"/>
          <a:stretch/>
        </p:blipFill>
        <p:spPr>
          <a:xfrm>
            <a:off x="4490758" y="786029"/>
            <a:ext cx="4312241" cy="2508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490758" y="3253242"/>
            <a:ext cx="437294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WSI (feature cube)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WSI</a:t>
            </a:r>
            <a:r>
              <a:rPr lang="ko-KR" altLang="en-US" sz="1600" dirty="0" smtClean="0"/>
              <a:t>에 대한 </a:t>
            </a:r>
            <a:r>
              <a:rPr lang="en-US" altLang="ko-KR" sz="1600" dirty="0" smtClean="0"/>
              <a:t>confidence </a:t>
            </a:r>
            <a:r>
              <a:rPr lang="ko-KR" altLang="en-US" sz="1600" dirty="0" smtClean="0"/>
              <a:t>값을 예측되고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저장됨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Patch</a:t>
            </a:r>
            <a:r>
              <a:rPr lang="ko-KR" altLang="en-US" sz="1600" u="sng" dirty="0" smtClean="0"/>
              <a:t>에 대한 </a:t>
            </a:r>
            <a:r>
              <a:rPr lang="en-US" altLang="ko-KR" sz="1600" u="sng" dirty="0" smtClean="0"/>
              <a:t>confidence </a:t>
            </a:r>
            <a:r>
              <a:rPr lang="ko-KR" altLang="en-US" sz="1600" u="sng" dirty="0" smtClean="0"/>
              <a:t>값은 현재 생성되고 저장되지 않음</a:t>
            </a:r>
            <a:endParaRPr lang="ko-KR" altLang="en-US" sz="1600" u="sng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41" y="2778604"/>
            <a:ext cx="3335456" cy="2614957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22" idx="1"/>
            <a:endCxn id="9" idx="0"/>
          </p:cNvCxnSpPr>
          <p:nvPr/>
        </p:nvCxnSpPr>
        <p:spPr>
          <a:xfrm rot="10800000" flipV="1">
            <a:off x="2040370" y="2040100"/>
            <a:ext cx="2450389" cy="73850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3340" y="5453606"/>
            <a:ext cx="4372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WSI (feature cube)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시스템에 대한 </a:t>
            </a:r>
            <a:r>
              <a:rPr lang="ko-KR" altLang="en-US" sz="1600" b="1" u="sng" dirty="0" smtClean="0"/>
              <a:t>일부 코드 수정이 필요함</a:t>
            </a:r>
            <a:endParaRPr lang="en-US" altLang="ko-KR" sz="16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패치 생성이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중으로 될 가능성이 있음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4840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generator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(PGM)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98" y="904098"/>
            <a:ext cx="6891841" cy="2072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119198" y="583523"/>
            <a:ext cx="6621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Slide queue : WSI </a:t>
            </a:r>
            <a:r>
              <a:rPr lang="ko-KR" altLang="en-US" sz="1400" dirty="0" smtClean="0"/>
              <a:t>분류기의 결과와 스코어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71" y="3299702"/>
            <a:ext cx="3814707" cy="2732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42744" y="2976539"/>
            <a:ext cx="536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‘</a:t>
            </a:r>
            <a:r>
              <a:rPr lang="en-US" altLang="ko-KR" sz="1400" dirty="0" err="1" smtClean="0"/>
              <a:t>tb_test_result</a:t>
            </a:r>
            <a:r>
              <a:rPr lang="en-US" altLang="ko-KR" sz="1400" dirty="0" smtClean="0"/>
              <a:t>’ :</a:t>
            </a:r>
            <a:r>
              <a:rPr lang="ko-KR" altLang="en-US" sz="1400" dirty="0" smtClean="0"/>
              <a:t>판독 결과 및 </a:t>
            </a:r>
            <a:r>
              <a:rPr lang="en-US" altLang="ko-KR" sz="1400" dirty="0" smtClean="0"/>
              <a:t>GT </a:t>
            </a:r>
            <a:r>
              <a:rPr lang="ko-KR" altLang="en-US" sz="1400" dirty="0" smtClean="0"/>
              <a:t>분류 결과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55979" y="1479951"/>
            <a:ext cx="3115762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recommend_slide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(</a:t>
            </a:r>
            <a:r>
              <a:rPr lang="en-US" altLang="ko-KR" sz="1400" dirty="0" err="1" smtClean="0"/>
              <a:t>incert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Date </a:t>
            </a:r>
            <a:r>
              <a:rPr lang="ko-KR" altLang="en-US" sz="1400" dirty="0" smtClean="0"/>
              <a:t>기준 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false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Lowest confidence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’20’ WSI from each class (60)</a:t>
            </a:r>
            <a:endParaRPr lang="ko-KR" altLang="en-US" sz="1400" dirty="0"/>
          </a:p>
        </p:txBody>
      </p:sp>
      <p:cxnSp>
        <p:nvCxnSpPr>
          <p:cNvPr id="16" name="꺾인 연결선 15"/>
          <p:cNvCxnSpPr>
            <a:stCxn id="3" idx="1"/>
            <a:endCxn id="5" idx="0"/>
          </p:cNvCxnSpPr>
          <p:nvPr/>
        </p:nvCxnSpPr>
        <p:spPr>
          <a:xfrm rot="10800000" flipV="1">
            <a:off x="1713860" y="737411"/>
            <a:ext cx="3405338" cy="74253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3" idx="1"/>
            <a:endCxn id="8" idx="1"/>
          </p:cNvCxnSpPr>
          <p:nvPr/>
        </p:nvCxnSpPr>
        <p:spPr>
          <a:xfrm rot="10800000" flipH="1" flipV="1">
            <a:off x="5119198" y="737412"/>
            <a:ext cx="123546" cy="2393016"/>
          </a:xfrm>
          <a:prstGeom prst="bentConnector3">
            <a:avLst>
              <a:gd name="adj1" fmla="val -18503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5" idx="2"/>
            <a:endCxn id="37" idx="0"/>
          </p:cNvCxnSpPr>
          <p:nvPr/>
        </p:nvCxnSpPr>
        <p:spPr>
          <a:xfrm rot="16200000" flipH="1">
            <a:off x="1106689" y="3256673"/>
            <a:ext cx="1300401" cy="86058"/>
          </a:xfrm>
          <a:prstGeom prst="bentConnector3">
            <a:avLst>
              <a:gd name="adj1" fmla="val 86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17" y="3949903"/>
            <a:ext cx="3596001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</a:t>
            </a:r>
            <a:r>
              <a:rPr lang="ko-KR" altLang="en-US" sz="1400" dirty="0" smtClean="0"/>
              <a:t>_</a:t>
            </a:r>
            <a:r>
              <a:rPr lang="en-US" altLang="ko-KR" sz="1400" dirty="0" smtClean="0"/>
              <a:t>patch: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0 : DB </a:t>
            </a:r>
            <a:r>
              <a:rPr lang="ko-KR" altLang="en-US" sz="1400" dirty="0" smtClean="0"/>
              <a:t>에 카피 됨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1 : </a:t>
            </a:r>
            <a:r>
              <a:rPr lang="ko-KR" altLang="en-US" sz="1400" dirty="0" smtClean="0"/>
              <a:t>추천 대상인 패치 </a:t>
            </a:r>
            <a:r>
              <a:rPr lang="en-US" altLang="ko-KR" sz="1400" dirty="0" smtClean="0"/>
              <a:t>(UI </a:t>
            </a:r>
            <a:r>
              <a:rPr lang="ko-KR" altLang="en-US" sz="1400" dirty="0" smtClean="0"/>
              <a:t>표시 대상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Flag = 2 : </a:t>
            </a:r>
            <a:r>
              <a:rPr lang="ko-KR" altLang="en-US" sz="1400" b="1" dirty="0" smtClean="0"/>
              <a:t>추천 대상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선택 및 </a:t>
            </a:r>
            <a:r>
              <a:rPr lang="en-US" altLang="ko-KR" sz="1400" b="1" dirty="0" smtClean="0"/>
              <a:t>GT </a:t>
            </a:r>
            <a:r>
              <a:rPr lang="ko-KR" altLang="en-US" sz="1400" b="1" dirty="0" smtClean="0"/>
              <a:t>수정</a:t>
            </a:r>
            <a:r>
              <a:rPr lang="en-US" altLang="ko-KR" sz="1400" b="1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3 : </a:t>
            </a:r>
            <a:r>
              <a:rPr lang="ko-KR" altLang="en-US" sz="1400" dirty="0" smtClean="0"/>
              <a:t>추천 대상이었으나 검토 대상이 아님</a:t>
            </a:r>
            <a:endParaRPr lang="en-US" altLang="ko-KR" sz="1400" dirty="0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2804" y="5672533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cxnSp>
        <p:nvCxnSpPr>
          <p:cNvPr id="41" name="꺾인 연결선 40"/>
          <p:cNvCxnSpPr>
            <a:stCxn id="37" idx="2"/>
            <a:endCxn id="38" idx="0"/>
          </p:cNvCxnSpPr>
          <p:nvPr/>
        </p:nvCxnSpPr>
        <p:spPr>
          <a:xfrm rot="5400000">
            <a:off x="1631101" y="5503715"/>
            <a:ext cx="33763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7816" y="53553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Flag == 2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2350491" y="6185705"/>
            <a:ext cx="276870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/(date)/N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)/D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50" name="꺾인 연결선 49"/>
          <p:cNvCxnSpPr>
            <a:stCxn id="38" idx="2"/>
            <a:endCxn id="47" idx="1"/>
          </p:cNvCxnSpPr>
          <p:nvPr/>
        </p:nvCxnSpPr>
        <p:spPr>
          <a:xfrm rot="16200000" flipH="1">
            <a:off x="1923592" y="6081971"/>
            <a:ext cx="303225" cy="55057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2082368" y="2796059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training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" idx="2"/>
            <a:endCxn id="55" idx="1"/>
          </p:cNvCxnSpPr>
          <p:nvPr/>
        </p:nvCxnSpPr>
        <p:spPr>
          <a:xfrm rot="16200000" flipH="1">
            <a:off x="1691557" y="2671805"/>
            <a:ext cx="413114" cy="36850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993703" y="3371162"/>
            <a:ext cx="2845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3929472"/>
            <a:ext cx="3597918" cy="1395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8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Patch 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 모듈 실험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23317" y="-25798"/>
            <a:ext cx="1934485" cy="3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내부미팅용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82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42"/>
          <a:stretch/>
        </p:blipFill>
        <p:spPr>
          <a:xfrm>
            <a:off x="1782653" y="4584914"/>
            <a:ext cx="4977955" cy="18794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46206" y="524779"/>
            <a:ext cx="305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Issue 1. Loss </a:t>
            </a:r>
            <a:r>
              <a:rPr lang="ko-KR" altLang="en-US" u="sng" dirty="0" smtClean="0"/>
              <a:t>충돌 현상</a:t>
            </a:r>
            <a:endParaRPr lang="ko-KR" altLang="en-US" u="sng" dirty="0"/>
          </a:p>
        </p:txBody>
      </p:sp>
      <p:sp>
        <p:nvSpPr>
          <p:cNvPr id="3" name="직사각형 2"/>
          <p:cNvSpPr/>
          <p:nvPr/>
        </p:nvSpPr>
        <p:spPr>
          <a:xfrm>
            <a:off x="5331895" y="5876915"/>
            <a:ext cx="1314163" cy="530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10" y="960894"/>
            <a:ext cx="83904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Loss prediction  </a:t>
            </a:r>
            <a:r>
              <a:rPr lang="ko-KR" altLang="en-US" sz="1600" dirty="0" err="1" smtClean="0"/>
              <a:t>학습시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1)Loss prediction </a:t>
            </a:r>
            <a:r>
              <a:rPr lang="ko-KR" altLang="en-US" sz="1600" dirty="0" smtClean="0"/>
              <a:t>모듈이 </a:t>
            </a:r>
            <a:r>
              <a:rPr lang="en-US" altLang="ko-KR" sz="1600" dirty="0" smtClean="0"/>
              <a:t>backbone</a:t>
            </a:r>
            <a:r>
              <a:rPr lang="ko-KR" altLang="en-US" sz="1600" dirty="0" smtClean="0"/>
              <a:t>에 영향을 주는 문제</a:t>
            </a: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모델이 </a:t>
            </a:r>
            <a:r>
              <a:rPr lang="en-US" altLang="ko-KR" sz="1600" dirty="0" smtClean="0"/>
              <a:t>Loss-prediction</a:t>
            </a:r>
            <a:r>
              <a:rPr lang="ko-KR" altLang="en-US" sz="1600" dirty="0" smtClean="0"/>
              <a:t>을 잘하기 위해서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백본</a:t>
            </a:r>
            <a:r>
              <a:rPr lang="ko-KR" altLang="en-US" sz="1600" dirty="0" smtClean="0"/>
              <a:t> 모델의 성능을 저하시킴</a:t>
            </a: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해결 방안</a:t>
            </a:r>
            <a:endParaRPr lang="en-US" altLang="ko-KR" sz="1600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(1) backbone </a:t>
            </a:r>
            <a:r>
              <a:rPr lang="ko-KR" altLang="en-US" sz="1600" dirty="0" smtClean="0"/>
              <a:t>모델을 충분히 학습시키고 </a:t>
            </a:r>
            <a:r>
              <a:rPr lang="en-US" altLang="ko-KR" sz="1600" dirty="0" smtClean="0"/>
              <a:t>freeze </a:t>
            </a:r>
            <a:r>
              <a:rPr lang="ko-KR" altLang="en-US" sz="1600" dirty="0" smtClean="0"/>
              <a:t>후 </a:t>
            </a:r>
            <a:r>
              <a:rPr lang="en-US" altLang="ko-KR" sz="1600" dirty="0" smtClean="0"/>
              <a:t>loss module</a:t>
            </a:r>
            <a:r>
              <a:rPr lang="ko-KR" altLang="en-US" sz="1600" dirty="0" smtClean="0"/>
              <a:t>을 학습</a:t>
            </a:r>
            <a:endParaRPr lang="en-US" altLang="ko-KR" sz="1600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(2) Loss prediction </a:t>
            </a:r>
            <a:r>
              <a:rPr lang="ko-KR" altLang="en-US" sz="1600" dirty="0" smtClean="0"/>
              <a:t>모듈의 동작에 뒤쪽 </a:t>
            </a:r>
            <a:r>
              <a:rPr lang="en-US" altLang="ko-KR" sz="1600" dirty="0" smtClean="0"/>
              <a:t>epoch</a:t>
            </a:r>
            <a:r>
              <a:rPr lang="ko-KR" altLang="en-US" sz="1600" dirty="0" smtClean="0"/>
              <a:t>에서 시작하도록 설정</a:t>
            </a:r>
            <a:endParaRPr lang="en-US" altLang="ko-KR" sz="16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023513" y="2459409"/>
            <a:ext cx="6616764" cy="317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2"/>
            <a:endCxn id="20" idx="3"/>
          </p:cNvCxnSpPr>
          <p:nvPr/>
        </p:nvCxnSpPr>
        <p:spPr>
          <a:xfrm flipH="1">
            <a:off x="3631551" y="2776776"/>
            <a:ext cx="1700344" cy="78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941860" y="5023679"/>
            <a:ext cx="1637496" cy="65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79356" y="4820634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 </a:t>
            </a:r>
            <a:r>
              <a:rPr lang="ko-KR" altLang="en-US" dirty="0" smtClean="0"/>
              <a:t>충돌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468" y="3033599"/>
            <a:ext cx="2064083" cy="10645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57451" y="3728836"/>
            <a:ext cx="473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효과 확인 </a:t>
            </a:r>
            <a:r>
              <a:rPr lang="en-US" altLang="ko-KR" dirty="0" smtClean="0"/>
              <a:t>(epoch 5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loss module </a:t>
            </a:r>
            <a:r>
              <a:rPr lang="ko-KR" altLang="en-US" dirty="0" smtClean="0"/>
              <a:t>학습 시작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323317" y="-25798"/>
            <a:ext cx="1934485" cy="3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내부미팅용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813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74723</TotalTime>
  <Words>1566</Words>
  <Application>Microsoft Office PowerPoint</Application>
  <PresentationFormat>화면 슬라이드 쇼(4:3)</PresentationFormat>
  <Paragraphs>444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Cordia New</vt:lpstr>
      <vt:lpstr>NotoSansKR</vt:lpstr>
      <vt:lpstr>맑은 고딕</vt:lpstr>
      <vt:lpstr>Arial</vt:lpstr>
      <vt:lpstr>Calibri</vt:lpstr>
      <vt:lpstr>Calibri Light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1134</cp:revision>
  <dcterms:created xsi:type="dcterms:W3CDTF">2021-03-24T07:36:17Z</dcterms:created>
  <dcterms:modified xsi:type="dcterms:W3CDTF">2022-10-28T04:15:08Z</dcterms:modified>
</cp:coreProperties>
</file>